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7" r:id="rId2"/>
    <p:sldId id="260" r:id="rId3"/>
    <p:sldId id="283" r:id="rId4"/>
    <p:sldId id="292" r:id="rId5"/>
    <p:sldId id="29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78" r:id="rId15"/>
    <p:sldId id="282" r:id="rId16"/>
    <p:sldId id="295" r:id="rId17"/>
    <p:sldId id="296" r:id="rId18"/>
    <p:sldId id="297" r:id="rId19"/>
    <p:sldId id="298" r:id="rId20"/>
    <p:sldId id="299" r:id="rId21"/>
    <p:sldId id="280" r:id="rId22"/>
    <p:sldId id="294" r:id="rId23"/>
    <p:sldId id="26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31" autoAdjust="0"/>
    <p:restoredTop sz="94660"/>
  </p:normalViewPr>
  <p:slideViewPr>
    <p:cSldViewPr snapToGrid="0">
      <p:cViewPr varScale="1">
        <p:scale>
          <a:sx n="91" d="100"/>
          <a:sy n="91" d="100"/>
        </p:scale>
        <p:origin x="33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75156BC0-3FA1-45D9-8443-3D8BC8A6F78D}" type="datetimeFigureOut">
              <a:rPr lang="en-US" smtClean="0"/>
              <a:t>14/01/2020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FBA4BA7-652D-470F-A102-CE9862F35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400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56BC0-3FA1-45D9-8443-3D8BC8A6F78D}" type="datetimeFigureOut">
              <a:rPr lang="en-US" smtClean="0"/>
              <a:t>14/01/2020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A4BA7-652D-470F-A102-CE9862F35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33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56BC0-3FA1-45D9-8443-3D8BC8A6F78D}" type="datetimeFigureOut">
              <a:rPr lang="en-US" smtClean="0"/>
              <a:t>14/01/2020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A4BA7-652D-470F-A102-CE9862F35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03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56BC0-3FA1-45D9-8443-3D8BC8A6F78D}" type="datetimeFigureOut">
              <a:rPr lang="en-US" smtClean="0"/>
              <a:t>14/01/2020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A4BA7-652D-470F-A102-CE9862F35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7926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56BC0-3FA1-45D9-8443-3D8BC8A6F78D}" type="datetimeFigureOut">
              <a:rPr lang="en-US" smtClean="0"/>
              <a:t>14/01/2020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A4BA7-652D-470F-A102-CE9862F35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78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56BC0-3FA1-45D9-8443-3D8BC8A6F78D}" type="datetimeFigureOut">
              <a:rPr lang="en-US" smtClean="0"/>
              <a:t>14/01/2020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A4BA7-652D-470F-A102-CE9862F35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6492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56BC0-3FA1-45D9-8443-3D8BC8A6F78D}" type="datetimeFigureOut">
              <a:rPr lang="en-US" smtClean="0"/>
              <a:t>14/01/2020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A4BA7-652D-470F-A102-CE9862F35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4780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75156BC0-3FA1-45D9-8443-3D8BC8A6F78D}" type="datetimeFigureOut">
              <a:rPr lang="en-US" smtClean="0"/>
              <a:t>14/01/2020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A4BA7-652D-470F-A102-CE9862F35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892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75156BC0-3FA1-45D9-8443-3D8BC8A6F78D}" type="datetimeFigureOut">
              <a:rPr lang="en-US" smtClean="0"/>
              <a:t>14/01/2020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A4BA7-652D-470F-A102-CE9862F35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338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56BC0-3FA1-45D9-8443-3D8BC8A6F78D}" type="datetimeFigureOut">
              <a:rPr lang="en-US" smtClean="0"/>
              <a:t>14/01/2020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A4BA7-652D-470F-A102-CE9862F35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652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56BC0-3FA1-45D9-8443-3D8BC8A6F78D}" type="datetimeFigureOut">
              <a:rPr lang="en-US" smtClean="0"/>
              <a:t>14/01/2020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A4BA7-652D-470F-A102-CE9862F35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081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56BC0-3FA1-45D9-8443-3D8BC8A6F78D}" type="datetimeFigureOut">
              <a:rPr lang="en-US" smtClean="0"/>
              <a:t>14/01/2020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A4BA7-652D-470F-A102-CE9862F35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595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56BC0-3FA1-45D9-8443-3D8BC8A6F78D}" type="datetimeFigureOut">
              <a:rPr lang="en-US" smtClean="0"/>
              <a:t>14/01/2020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A4BA7-652D-470F-A102-CE9862F35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651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56BC0-3FA1-45D9-8443-3D8BC8A6F78D}" type="datetimeFigureOut">
              <a:rPr lang="en-US" smtClean="0"/>
              <a:t>14/01/2020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A4BA7-652D-470F-A102-CE9862F35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241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56BC0-3FA1-45D9-8443-3D8BC8A6F78D}" type="datetimeFigureOut">
              <a:rPr lang="en-US" smtClean="0"/>
              <a:t>14/01/2020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A4BA7-652D-470F-A102-CE9862F35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82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56BC0-3FA1-45D9-8443-3D8BC8A6F78D}" type="datetimeFigureOut">
              <a:rPr lang="en-US" smtClean="0"/>
              <a:t>14/01/2020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A4BA7-652D-470F-A102-CE9862F35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98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56BC0-3FA1-45D9-8443-3D8BC8A6F78D}" type="datetimeFigureOut">
              <a:rPr lang="en-US" smtClean="0"/>
              <a:t>14/01/2020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A4BA7-652D-470F-A102-CE9862F35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47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5156BC0-3FA1-45D9-8443-3D8BC8A6F78D}" type="datetimeFigureOut">
              <a:rPr lang="en-US" smtClean="0"/>
              <a:t>14/01/2020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0FBA4BA7-652D-470F-A102-CE9862F35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221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348490" y="2319547"/>
            <a:ext cx="9967912" cy="1168400"/>
          </a:xfrm>
        </p:spPr>
        <p:txBody>
          <a:bodyPr>
            <a:noAutofit/>
          </a:bodyPr>
          <a:lstStyle/>
          <a:p>
            <a:pPr algn="ctr"/>
            <a:r>
              <a:rPr lang="en-IN" sz="4400" dirty="0">
                <a:solidFill>
                  <a:srgbClr val="FF0000"/>
                </a:solidFill>
              </a:rPr>
              <a:t>Identity Detection and Recognition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162" y="289765"/>
            <a:ext cx="2888481" cy="12952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60003" y="1773950"/>
            <a:ext cx="5344885" cy="201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/>
              <a:t>Presentation on: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48490" y="3780334"/>
            <a:ext cx="3017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Presented by: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5171" y="4365109"/>
            <a:ext cx="40821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en-IN" b="1" dirty="0" err="1"/>
              <a:t>Mr.Aakash</a:t>
            </a:r>
            <a:r>
              <a:rPr lang="en-IN" b="1" dirty="0"/>
              <a:t> </a:t>
            </a:r>
            <a:r>
              <a:rPr lang="en-IN" b="1" dirty="0" err="1"/>
              <a:t>Chaudhari</a:t>
            </a:r>
            <a:endParaRPr lang="en-IN" b="1" dirty="0"/>
          </a:p>
          <a:p>
            <a:pPr marL="800100" lvl="1" indent="-342900">
              <a:buFont typeface="+mj-lt"/>
              <a:buAutoNum type="arabicPeriod"/>
            </a:pPr>
            <a:r>
              <a:rPr lang="en-IN" b="1" dirty="0" err="1"/>
              <a:t>Mr.</a:t>
            </a:r>
            <a:r>
              <a:rPr lang="en-IN" b="1" dirty="0"/>
              <a:t> </a:t>
            </a:r>
            <a:r>
              <a:rPr lang="en-IN" b="1" dirty="0" err="1"/>
              <a:t>Ajeet</a:t>
            </a:r>
            <a:r>
              <a:rPr lang="en-IN" b="1" dirty="0"/>
              <a:t> Singh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b="1" dirty="0" err="1"/>
              <a:t>Mr.</a:t>
            </a:r>
            <a:r>
              <a:rPr lang="en-IN" b="1" dirty="0"/>
              <a:t> Nimish </a:t>
            </a:r>
            <a:r>
              <a:rPr lang="en-IN" b="1" dirty="0" err="1"/>
              <a:t>Ukey</a:t>
            </a:r>
            <a:endParaRPr lang="en-IN" b="1" dirty="0"/>
          </a:p>
          <a:p>
            <a:pPr marL="800100" lvl="1" indent="-342900">
              <a:buFont typeface="+mj-lt"/>
              <a:buAutoNum type="arabicPeriod"/>
            </a:pPr>
            <a:r>
              <a:rPr lang="en-IN" b="1" dirty="0" err="1"/>
              <a:t>Mr.</a:t>
            </a:r>
            <a:r>
              <a:rPr lang="en-IN" b="1" dirty="0"/>
              <a:t> </a:t>
            </a:r>
            <a:r>
              <a:rPr lang="en-IN" b="1" dirty="0" err="1"/>
              <a:t>Prashant</a:t>
            </a:r>
            <a:r>
              <a:rPr lang="en-IN" b="1" dirty="0"/>
              <a:t> </a:t>
            </a:r>
            <a:r>
              <a:rPr lang="en-IN" b="1" dirty="0" err="1"/>
              <a:t>Dahat</a:t>
            </a:r>
            <a:endParaRPr lang="en-IN" b="1" dirty="0"/>
          </a:p>
          <a:p>
            <a:pPr marL="800100" lvl="1" indent="-342900">
              <a:buFont typeface="+mj-lt"/>
              <a:buAutoNum type="arabicPeriod"/>
            </a:pPr>
            <a:r>
              <a:rPr lang="en-IN" b="1" dirty="0" err="1"/>
              <a:t>Mr.Rahul</a:t>
            </a:r>
            <a:r>
              <a:rPr lang="en-IN" b="1" dirty="0"/>
              <a:t> </a:t>
            </a:r>
            <a:r>
              <a:rPr lang="en-IN" b="1" dirty="0" err="1"/>
              <a:t>Shinde</a:t>
            </a:r>
            <a:endParaRPr lang="en-IN" b="1" dirty="0"/>
          </a:p>
          <a:p>
            <a:pPr marL="800100" lvl="1" indent="-342900">
              <a:buFont typeface="+mj-lt"/>
              <a:buAutoNum type="arabicPeriod"/>
            </a:pPr>
            <a:r>
              <a:rPr lang="en-IN" b="1" dirty="0" err="1"/>
              <a:t>Mr.</a:t>
            </a:r>
            <a:r>
              <a:rPr lang="en-IN" b="1" dirty="0"/>
              <a:t> </a:t>
            </a:r>
            <a:r>
              <a:rPr lang="en-IN" b="1" dirty="0" err="1"/>
              <a:t>Rohit</a:t>
            </a:r>
            <a:r>
              <a:rPr lang="en-IN" b="1" dirty="0"/>
              <a:t> </a:t>
            </a:r>
            <a:r>
              <a:rPr lang="en-IN" b="1" dirty="0" err="1"/>
              <a:t>Bansod</a:t>
            </a:r>
            <a:endParaRPr lang="en-IN" b="1" dirty="0"/>
          </a:p>
          <a:p>
            <a:pPr marL="800100" lvl="1" indent="-342900">
              <a:buFont typeface="+mj-lt"/>
              <a:buAutoNum type="arabicPeriod"/>
            </a:pPr>
            <a:endParaRPr lang="en-IN" b="1" dirty="0"/>
          </a:p>
          <a:p>
            <a:r>
              <a:rPr lang="en-IN" dirty="0"/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21275" y="3903444"/>
            <a:ext cx="3539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Coordinated by: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68812" y="4535388"/>
            <a:ext cx="2844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IN" b="1" dirty="0" err="1"/>
              <a:t>Mrs.</a:t>
            </a:r>
            <a:r>
              <a:rPr lang="en-IN" b="1" dirty="0"/>
              <a:t> </a:t>
            </a:r>
            <a:r>
              <a:rPr lang="en-IN" b="1" dirty="0" err="1"/>
              <a:t>Vimala</a:t>
            </a:r>
            <a:r>
              <a:rPr lang="en-IN" b="1" dirty="0"/>
              <a:t> Mathew</a:t>
            </a:r>
          </a:p>
          <a:p>
            <a:pPr marL="0" lvl="1" algn="ctr"/>
            <a:r>
              <a:rPr lang="en-IN" b="1" dirty="0"/>
              <a:t>Scientist/Engineer ‘D’</a:t>
            </a:r>
          </a:p>
          <a:p>
            <a:pPr algn="ctr"/>
            <a:r>
              <a:rPr lang="en-IN" b="1" dirty="0"/>
              <a:t>NIELIT, Calicut</a:t>
            </a:r>
          </a:p>
        </p:txBody>
      </p:sp>
    </p:spTree>
    <p:extLst>
      <p:ext uri="{BB962C8B-B14F-4D97-AF65-F5344CB8AC3E}">
        <p14:creationId xmlns:p14="http://schemas.microsoft.com/office/powerpoint/2010/main" val="200894922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Face Dataset Sampling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46" y="2286000"/>
            <a:ext cx="6922814" cy="435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54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Evolution of CNN layers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314" y="2277374"/>
            <a:ext cx="7620754" cy="451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89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CNN and Sub-layers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4569" y="2439598"/>
            <a:ext cx="9688450" cy="3840432"/>
          </a:xfrm>
        </p:spPr>
        <p:txBody>
          <a:bodyPr/>
          <a:lstStyle/>
          <a:p>
            <a:pPr lvl="1"/>
            <a:r>
              <a:rPr lang="en-US" sz="2400" dirty="0"/>
              <a:t>Convolutional Layer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Each Layer one or more planes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Each Plane can be considered as a feature map which has a fixed feature detector that is convolved with the local window which is scanned over the planes in previous layer.</a:t>
            </a:r>
          </a:p>
          <a:p>
            <a:pPr lvl="1"/>
            <a:r>
              <a:rPr lang="en-US" sz="2400" dirty="0"/>
              <a:t>Subsampling Layers	</a:t>
            </a:r>
          </a:p>
          <a:p>
            <a:pPr lvl="2"/>
            <a:r>
              <a:rPr lang="en-US" sz="2400" dirty="0"/>
              <a:t>Local averaging and subsampling operation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496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Feature Extraction and Recognition</a:t>
            </a: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973" y="2258681"/>
            <a:ext cx="9394769" cy="4527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7518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b="1" dirty="0">
                <a:latin typeface="Times New Roman" pitchFamily="18" charset="0"/>
                <a:cs typeface="Times New Roman" pitchFamily="18" charset="0"/>
              </a:rPr>
              <a:t>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just">
              <a:lnSpc>
                <a:spcPct val="100000"/>
              </a:lnSpc>
              <a:buSzPct val="100000"/>
            </a:pPr>
            <a:r>
              <a:rPr lang="en-IN" sz="2400" dirty="0"/>
              <a:t>Online image capture</a:t>
            </a:r>
          </a:p>
          <a:p>
            <a:pPr marL="342900" indent="-342900" algn="just">
              <a:lnSpc>
                <a:spcPct val="100000"/>
              </a:lnSpc>
              <a:buClr>
                <a:srgbClr val="0066FF"/>
              </a:buClr>
              <a:buSzPct val="40000"/>
            </a:pPr>
            <a:endParaRPr lang="en-IN" sz="2400" dirty="0"/>
          </a:p>
          <a:p>
            <a:pPr marL="342900" indent="-342900" algn="just">
              <a:lnSpc>
                <a:spcPct val="100000"/>
              </a:lnSpc>
              <a:buSzPct val="100000"/>
            </a:pPr>
            <a:r>
              <a:rPr lang="en-IN" sz="2400" dirty="0"/>
              <a:t>Live Video Frame capturing</a:t>
            </a:r>
          </a:p>
          <a:p>
            <a:pPr marL="342900" indent="-342900" algn="just">
              <a:lnSpc>
                <a:spcPct val="100000"/>
              </a:lnSpc>
              <a:buSzPct val="100000"/>
            </a:pPr>
            <a:endParaRPr lang="en-IN" sz="2400" dirty="0"/>
          </a:p>
          <a:p>
            <a:pPr marL="342900" indent="-342900" algn="just">
              <a:lnSpc>
                <a:spcPct val="100000"/>
              </a:lnSpc>
              <a:buSzPct val="100000"/>
            </a:pPr>
            <a:r>
              <a:rPr lang="en-IN" sz="2400" dirty="0"/>
              <a:t>Customized Dataset</a:t>
            </a:r>
          </a:p>
          <a:p>
            <a:pPr marL="342900" indent="-342900" algn="just">
              <a:lnSpc>
                <a:spcPct val="100000"/>
              </a:lnSpc>
              <a:buSzPct val="100000"/>
            </a:pPr>
            <a:endParaRPr lang="en-IN" sz="2400" dirty="0"/>
          </a:p>
          <a:p>
            <a:pPr marL="342900" indent="-342900" algn="just">
              <a:lnSpc>
                <a:spcPct val="100000"/>
              </a:lnSpc>
              <a:buSzPct val="100000"/>
            </a:pPr>
            <a:endParaRPr lang="en-IN" sz="2400" dirty="0"/>
          </a:p>
          <a:p>
            <a:pPr>
              <a:buClr>
                <a:srgbClr val="0066FF"/>
              </a:buClr>
              <a:buSzPct val="40000"/>
              <a:buFont typeface="StarSymbol"/>
              <a:buChar char="●"/>
            </a:pPr>
            <a:endParaRPr lang="en-IN" dirty="0">
              <a:latin typeface="Liberation Sans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57625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914400" y="1337912"/>
            <a:ext cx="1886551" cy="114540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Initialize the model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407666" y="1336310"/>
            <a:ext cx="2075206" cy="114540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Load</a:t>
            </a:r>
          </a:p>
          <a:p>
            <a:pPr algn="ctr"/>
            <a:r>
              <a:rPr lang="en-IN" dirty="0">
                <a:solidFill>
                  <a:schemeClr val="tx1"/>
                </a:solidFill>
              </a:rPr>
              <a:t>networks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69358" y="1336310"/>
            <a:ext cx="1886551" cy="114540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Capture video stream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142396" y="1336310"/>
            <a:ext cx="1886551" cy="114540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Read stream and highlight faces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142395" y="3827649"/>
            <a:ext cx="1886551" cy="114540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Feed input to network and make a forward pass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369358" y="3827649"/>
            <a:ext cx="1886551" cy="114540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Add result text to image</a:t>
            </a:r>
          </a:p>
        </p:txBody>
      </p:sp>
      <p:cxnSp>
        <p:nvCxnSpPr>
          <p:cNvPr id="14" name="Straight Arrow Connector 13"/>
          <p:cNvCxnSpPr>
            <a:stCxn id="4" idx="3"/>
            <a:endCxn id="6" idx="1"/>
          </p:cNvCxnSpPr>
          <p:nvPr/>
        </p:nvCxnSpPr>
        <p:spPr>
          <a:xfrm flipV="1">
            <a:off x="2800951" y="1909013"/>
            <a:ext cx="606715" cy="1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3"/>
            <a:endCxn id="7" idx="1"/>
          </p:cNvCxnSpPr>
          <p:nvPr/>
        </p:nvCxnSpPr>
        <p:spPr>
          <a:xfrm>
            <a:off x="5482872" y="1909013"/>
            <a:ext cx="8864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  <a:endCxn id="8" idx="1"/>
          </p:cNvCxnSpPr>
          <p:nvPr/>
        </p:nvCxnSpPr>
        <p:spPr>
          <a:xfrm>
            <a:off x="8255909" y="1909013"/>
            <a:ext cx="8864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2"/>
            <a:endCxn id="9" idx="0"/>
          </p:cNvCxnSpPr>
          <p:nvPr/>
        </p:nvCxnSpPr>
        <p:spPr>
          <a:xfrm flipH="1">
            <a:off x="10085671" y="2481716"/>
            <a:ext cx="1" cy="1345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1"/>
            <a:endCxn id="10" idx="3"/>
          </p:cNvCxnSpPr>
          <p:nvPr/>
        </p:nvCxnSpPr>
        <p:spPr>
          <a:xfrm flipH="1">
            <a:off x="8255909" y="4400352"/>
            <a:ext cx="8864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0" idx="1"/>
          </p:cNvCxnSpPr>
          <p:nvPr/>
        </p:nvCxnSpPr>
        <p:spPr>
          <a:xfrm flipH="1">
            <a:off x="5482872" y="4400352"/>
            <a:ext cx="8864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22" y="2792185"/>
            <a:ext cx="4777172" cy="369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9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338" y="177945"/>
            <a:ext cx="5451712" cy="650210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8042" y="796024"/>
            <a:ext cx="3865134" cy="776402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latin typeface="Times New Roman" pitchFamily="18" charset="0"/>
                <a:cs typeface="Times New Roman" pitchFamily="18" charset="0"/>
              </a:rPr>
              <a:t>Code: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083964" y="2057399"/>
            <a:ext cx="3859212" cy="3454638"/>
          </a:xfrm>
        </p:spPr>
        <p:txBody>
          <a:bodyPr>
            <a:normAutofit fontScale="85000" lnSpcReduction="10000"/>
          </a:bodyPr>
          <a:lstStyle/>
          <a:p>
            <a:pPr marL="342900" indent="-342900" algn="just">
              <a:buSzPct val="100000"/>
              <a:buFont typeface="Wingdings 3" charset="2"/>
              <a:buChar char=""/>
            </a:pPr>
            <a:r>
              <a:rPr lang="en-IN" sz="2400" dirty="0">
                <a:solidFill>
                  <a:srgbClr val="FFFF00"/>
                </a:solidFill>
              </a:rPr>
              <a:t>Encode Faces</a:t>
            </a:r>
          </a:p>
          <a:p>
            <a:pPr marL="342900" indent="-342900" algn="just">
              <a:buSzPct val="100000"/>
              <a:buFont typeface="Wingdings 3" charset="2"/>
              <a:buChar char=""/>
            </a:pPr>
            <a:endParaRPr lang="en-IN" sz="2400" dirty="0">
              <a:solidFill>
                <a:srgbClr val="FFFF00"/>
              </a:solidFill>
            </a:endParaRPr>
          </a:p>
          <a:p>
            <a:pPr marL="342900" indent="-342900" algn="just">
              <a:buSzPct val="100000"/>
              <a:buFont typeface="Wingdings 3" charset="2"/>
              <a:buChar char=""/>
            </a:pPr>
            <a:r>
              <a:rPr lang="en-IN" sz="2400" dirty="0">
                <a:solidFill>
                  <a:srgbClr val="FFFF00"/>
                </a:solidFill>
              </a:rPr>
              <a:t>Recognise faces in Image</a:t>
            </a:r>
          </a:p>
          <a:p>
            <a:pPr marL="342900" indent="-342900" algn="just">
              <a:buSzPct val="100000"/>
              <a:buFont typeface="Wingdings 3" charset="2"/>
              <a:buChar char=""/>
            </a:pPr>
            <a:endParaRPr lang="en-IN" sz="2400" dirty="0">
              <a:solidFill>
                <a:srgbClr val="FFFF00"/>
              </a:solidFill>
            </a:endParaRPr>
          </a:p>
          <a:p>
            <a:pPr marL="342900" indent="-342900" algn="just">
              <a:buSzPct val="100000"/>
              <a:buFont typeface="Wingdings 3" charset="2"/>
              <a:buChar char=""/>
            </a:pPr>
            <a:r>
              <a:rPr lang="en-IN" sz="2400" dirty="0">
                <a:solidFill>
                  <a:srgbClr val="FFFF00"/>
                </a:solidFill>
              </a:rPr>
              <a:t>Recognize faces in live video stream</a:t>
            </a:r>
          </a:p>
          <a:p>
            <a:pPr marL="342900" indent="-342900" algn="just">
              <a:buSzPct val="100000"/>
              <a:buFont typeface="Wingdings 3" charset="2"/>
              <a:buChar char=""/>
            </a:pPr>
            <a:endParaRPr lang="en-IN" sz="2400" dirty="0">
              <a:solidFill>
                <a:srgbClr val="FFFF00"/>
              </a:solidFill>
            </a:endParaRPr>
          </a:p>
          <a:p>
            <a:pPr marL="342900" indent="-342900" algn="just">
              <a:buSzPct val="100000"/>
              <a:buFont typeface="Wingdings 3" charset="2"/>
              <a:buChar char=""/>
            </a:pPr>
            <a:r>
              <a:rPr lang="en-IN" sz="2400" dirty="0">
                <a:solidFill>
                  <a:srgbClr val="FFFF00"/>
                </a:solidFill>
              </a:rPr>
              <a:t>Recognize faces in video file</a:t>
            </a:r>
          </a:p>
        </p:txBody>
      </p:sp>
    </p:spTree>
    <p:extLst>
      <p:ext uri="{BB962C8B-B14F-4D97-AF65-F5344CB8AC3E}">
        <p14:creationId xmlns:p14="http://schemas.microsoft.com/office/powerpoint/2010/main" val="3939747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latin typeface="Times New Roman" pitchFamily="18" charset="0"/>
                <a:cs typeface="Times New Roman" pitchFamily="18" charset="0"/>
              </a:rPr>
              <a:t>Recognize faces in Image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342" y="2424037"/>
            <a:ext cx="7384922" cy="4154019"/>
          </a:xfrm>
        </p:spPr>
      </p:pic>
    </p:spTree>
    <p:extLst>
      <p:ext uri="{BB962C8B-B14F-4D97-AF65-F5344CB8AC3E}">
        <p14:creationId xmlns:p14="http://schemas.microsoft.com/office/powerpoint/2010/main" val="2380206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latin typeface="Times New Roman" pitchFamily="18" charset="0"/>
                <a:cs typeface="Times New Roman" pitchFamily="18" charset="0"/>
              </a:rPr>
              <a:t>Recognize faces in live video stream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521" y="2509496"/>
            <a:ext cx="7384922" cy="4154019"/>
          </a:xfrm>
        </p:spPr>
      </p:pic>
    </p:spTree>
    <p:extLst>
      <p:ext uri="{BB962C8B-B14F-4D97-AF65-F5344CB8AC3E}">
        <p14:creationId xmlns:p14="http://schemas.microsoft.com/office/powerpoint/2010/main" val="3224691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latin typeface="Times New Roman" pitchFamily="18" charset="0"/>
                <a:cs typeface="Times New Roman" pitchFamily="18" charset="0"/>
              </a:rPr>
              <a:t>Recognize faces in video file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8354" y="2795923"/>
            <a:ext cx="2712720" cy="1525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280" y="2795923"/>
            <a:ext cx="2712720" cy="15259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0007" y="2795923"/>
            <a:ext cx="2712720" cy="15259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354" y="4808469"/>
            <a:ext cx="2712720" cy="15259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7281" y="4808469"/>
            <a:ext cx="2712720" cy="15259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0007" y="4808469"/>
            <a:ext cx="2712720" cy="152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793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b="1" dirty="0">
                <a:latin typeface="Times New Roman" pitchFamily="18" charset="0"/>
                <a:cs typeface="Times New Roman" pitchFamily="18" charset="0"/>
              </a:rPr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dirty="0">
                <a:latin typeface="+mj-lt"/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+mj-lt"/>
              </a:rPr>
              <a:t>Flowchart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+mj-lt"/>
              </a:rPr>
              <a:t>Dataset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+mj-lt"/>
              </a:rPr>
              <a:t>Output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+mj-lt"/>
              </a:rPr>
              <a:t>Purpose / Application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+mj-l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17235157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69818" y="182880"/>
          <a:ext cx="11848011" cy="64915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6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14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2876">
                <a:tc>
                  <a:txBody>
                    <a:bodyPr/>
                    <a:lstStyle/>
                    <a:p>
                      <a:r>
                        <a:rPr lang="en-IN" sz="1800" b="1" i="0" u="none" strike="noStrike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End-Use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i="0" u="none" strike="noStrike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Top  Applications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533">
                <a:tc>
                  <a:txBody>
                    <a:bodyPr/>
                    <a:lstStyle/>
                    <a:p>
                      <a:r>
                        <a:rPr lang="en-IN" sz="1800" b="1" i="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Offices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Physical access to workspace facilities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876">
                <a:tc>
                  <a:txBody>
                    <a:bodyPr/>
                    <a:lstStyle/>
                    <a:p>
                      <a:r>
                        <a:rPr lang="en-IN" sz="1800" b="1" i="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Government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Helps to Identify missing children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6847">
                <a:tc>
                  <a:txBody>
                    <a:bodyPr/>
                    <a:lstStyle/>
                    <a:p>
                      <a:r>
                        <a:rPr lang="en-IN" sz="1800" b="1" i="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Banking and Telecom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Help to know the current process to the customer, allow authentication of credit/debit cards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7533">
                <a:tc>
                  <a:txBody>
                    <a:bodyPr/>
                    <a:lstStyle/>
                    <a:p>
                      <a:r>
                        <a:rPr lang="en-IN" sz="1800" b="1" i="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Education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Allow attendance tracking of the students and entry to labs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7533">
                <a:tc>
                  <a:txBody>
                    <a:bodyPr/>
                    <a:lstStyle/>
                    <a:p>
                      <a:r>
                        <a:rPr lang="en-IN" sz="1800" b="1" i="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Construction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Control access to specific point at a site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2190">
                <a:tc>
                  <a:txBody>
                    <a:bodyPr/>
                    <a:lstStyle/>
                    <a:p>
                      <a:r>
                        <a:rPr lang="en-IN" sz="1800" b="1" i="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Real Estate Commercial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Offers access to campus facilities like residence halls, common area, cafeteria, etc.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46847">
                <a:tc>
                  <a:txBody>
                    <a:bodyPr/>
                    <a:lstStyle/>
                    <a:p>
                      <a:r>
                        <a:rPr lang="en-IN" sz="1800" b="1" i="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Manufacturing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Control and record access to specific locations for employees, visitors, vendors and maintenance staff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2876">
                <a:tc>
                  <a:txBody>
                    <a:bodyPr/>
                    <a:lstStyle/>
                    <a:p>
                      <a:r>
                        <a:rPr lang="en-IN" sz="1800" b="1" i="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Aviation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Paperless travel at airports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2876">
                <a:tc>
                  <a:txBody>
                    <a:bodyPr/>
                    <a:lstStyle/>
                    <a:p>
                      <a:r>
                        <a:rPr lang="en-IN" sz="1800" b="1" i="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Entertainment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Access to multiplex cinema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8874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b="1" dirty="0">
                <a:latin typeface="Times New Roman" pitchFamily="18" charset="0"/>
                <a:cs typeface="Times New Roman" pitchFamily="18" charset="0"/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3694" y="2331358"/>
            <a:ext cx="10515600" cy="4351338"/>
          </a:xfrm>
        </p:spPr>
        <p:txBody>
          <a:bodyPr/>
          <a:lstStyle/>
          <a:p>
            <a:pPr algn="just">
              <a:buSzPct val="100000"/>
            </a:pPr>
            <a:r>
              <a:rPr lang="en-IN" sz="2400" dirty="0"/>
              <a:t>By doing this project we are trying to implement a model to recognize faces, for still images, real time video, and video file stored in our datasets</a:t>
            </a:r>
          </a:p>
          <a:p>
            <a:pPr marL="0" indent="0" algn="just">
              <a:buSzPct val="100000"/>
              <a:buNone/>
            </a:pPr>
            <a:endParaRPr lang="en-IN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The results of the face recognition experiments are greatly influenced by: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The Training Data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The Preprocessing Function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The Type of Network selected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Activation Functions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5046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10" y="888521"/>
            <a:ext cx="9947801" cy="57193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92702" y="232912"/>
            <a:ext cx="6668219" cy="44627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Conclusive outputs generated by the model</a:t>
            </a:r>
          </a:p>
        </p:txBody>
      </p:sp>
    </p:spTree>
    <p:extLst>
      <p:ext uri="{BB962C8B-B14F-4D97-AF65-F5344CB8AC3E}">
        <p14:creationId xmlns:p14="http://schemas.microsoft.com/office/powerpoint/2010/main" val="27143644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EF32CF-0375-4F65-92D2-A1DD0FF3D7A4}"/>
              </a:ext>
            </a:extLst>
          </p:cNvPr>
          <p:cNvSpPr/>
          <p:nvPr/>
        </p:nvSpPr>
        <p:spPr>
          <a:xfrm>
            <a:off x="927764" y="2617317"/>
            <a:ext cx="10247266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200" dirty="0">
                <a:ln w="0"/>
                <a:effectLst>
                  <a:reflection blurRad="6350" stA="53000" endA="300" endPos="35500" dir="5400000" sy="-90000" algn="bl" rotWithShape="0"/>
                </a:effectLst>
                <a:latin typeface="Algerian" panose="04020705040A02060702" pitchFamily="82" charset="0"/>
              </a:rPr>
              <a:t>Thank you</a:t>
            </a:r>
            <a:endParaRPr lang="en-US" sz="13200" b="0" cap="none" spc="0" dirty="0">
              <a:ln w="0"/>
              <a:effectLst>
                <a:reflection blurRad="6350" stA="53000" endA="300" endPos="35500" dir="5400000" sy="-90000" algn="bl" rotWithShape="0"/>
              </a:effectLst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6364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714876"/>
            <a:ext cx="8761413" cy="706964"/>
          </a:xfrm>
        </p:spPr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292949"/>
            <a:ext cx="8825659" cy="3416300"/>
          </a:xfrm>
        </p:spPr>
        <p:txBody>
          <a:bodyPr>
            <a:normAutofit/>
          </a:bodyPr>
          <a:lstStyle/>
          <a:p>
            <a:r>
              <a:rPr lang="en-IN" sz="2200" dirty="0">
                <a:latin typeface="+mj-lt"/>
                <a:cs typeface="Times New Roman" pitchFamily="18" charset="0"/>
              </a:rPr>
              <a:t>Our goal is to train a convolution neural network using </a:t>
            </a:r>
            <a:r>
              <a:rPr lang="en-IN" sz="2200" dirty="0" err="1">
                <a:latin typeface="+mj-lt"/>
                <a:cs typeface="Times New Roman" pitchFamily="18" charset="0"/>
              </a:rPr>
              <a:t>keras</a:t>
            </a:r>
            <a:r>
              <a:rPr lang="en-IN" sz="2200" dirty="0">
                <a:latin typeface="+mj-lt"/>
                <a:cs typeface="Times New Roman" pitchFamily="18" charset="0"/>
              </a:rPr>
              <a:t> and deep learning to recognize and classify each of the faces</a:t>
            </a:r>
          </a:p>
          <a:p>
            <a:r>
              <a:rPr lang="en-IN" sz="2200" dirty="0">
                <a:latin typeface="+mj-lt"/>
                <a:cs typeface="Times New Roman" pitchFamily="18" charset="0"/>
              </a:rPr>
              <a:t>The main objective of the project is to train and recognize the face of the person using CNN and to detect the faces in an image/video using OpenCV and label him/her with square box along</a:t>
            </a:r>
          </a:p>
          <a:p>
            <a:r>
              <a:rPr lang="en-US" sz="2200" dirty="0"/>
              <a:t>As a result we are able to determine the facial features of the respective faces in a video dataset</a:t>
            </a:r>
          </a:p>
        </p:txBody>
      </p:sp>
    </p:spTree>
    <p:extLst>
      <p:ext uri="{BB962C8B-B14F-4D97-AF65-F5344CB8AC3E}">
        <p14:creationId xmlns:p14="http://schemas.microsoft.com/office/powerpoint/2010/main" val="2049888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Basic Face Recognition Process</a:t>
            </a:r>
          </a:p>
        </p:txBody>
      </p:sp>
      <p:pic>
        <p:nvPicPr>
          <p:cNvPr id="3" name="Picture 2" descr="https://images.slideplayer.com/47/11688256/slides/slide_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891" y="2314406"/>
            <a:ext cx="7939476" cy="446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437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6119" y="819509"/>
            <a:ext cx="3865134" cy="1056737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Architecture of face recognition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8647" y="2260121"/>
            <a:ext cx="4113081" cy="3364302"/>
          </a:xfrm>
        </p:spPr>
        <p:txBody>
          <a:bodyPr>
            <a:noAutofit/>
          </a:bodyPr>
          <a:lstStyle/>
          <a:p>
            <a:r>
              <a:rPr lang="en-US" sz="1900" dirty="0">
                <a:solidFill>
                  <a:srgbClr val="FFFF00"/>
                </a:solidFill>
              </a:rPr>
              <a:t>Natural Progression from low level to high level structure as seen in natural complexity </a:t>
            </a:r>
          </a:p>
          <a:p>
            <a:endParaRPr lang="en-US" sz="1900" dirty="0">
              <a:solidFill>
                <a:srgbClr val="FFFF00"/>
              </a:solidFill>
            </a:endParaRPr>
          </a:p>
          <a:p>
            <a:r>
              <a:rPr lang="en-US" sz="1900" dirty="0">
                <a:solidFill>
                  <a:srgbClr val="FFFF00"/>
                </a:solidFill>
              </a:rPr>
              <a:t>Easier to monitor what is being learnt and to guide the machine to better sub-spaces</a:t>
            </a:r>
          </a:p>
          <a:p>
            <a:endParaRPr lang="en-US" sz="1900" dirty="0">
              <a:solidFill>
                <a:srgbClr val="FFFF00"/>
              </a:solidFill>
            </a:endParaRPr>
          </a:p>
          <a:p>
            <a:r>
              <a:rPr lang="en-US" sz="1900" dirty="0">
                <a:solidFill>
                  <a:srgbClr val="FFFF00"/>
                </a:solidFill>
              </a:rPr>
              <a:t>A good lower level representation can be used for many distinct tasks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58" y="1130061"/>
            <a:ext cx="4337816" cy="486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846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038" y="120770"/>
            <a:ext cx="7955777" cy="657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0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645" y="0"/>
            <a:ext cx="8249732" cy="681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86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092" y="129395"/>
            <a:ext cx="7828079" cy="654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168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Model Realization</a:t>
            </a: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803" y="2239993"/>
            <a:ext cx="6781800" cy="1100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403" y="3340131"/>
            <a:ext cx="69342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535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1131</TotalTime>
  <Words>490</Words>
  <Application>Microsoft Office PowerPoint</Application>
  <PresentationFormat>Widescreen</PresentationFormat>
  <Paragraphs>99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Algerian</vt:lpstr>
      <vt:lpstr>Arial</vt:lpstr>
      <vt:lpstr>Century Gothic</vt:lpstr>
      <vt:lpstr>Liberation Sans</vt:lpstr>
      <vt:lpstr>StarSymbol</vt:lpstr>
      <vt:lpstr>Times New Roman</vt:lpstr>
      <vt:lpstr>Wingdings 3</vt:lpstr>
      <vt:lpstr>Ion Boardroom</vt:lpstr>
      <vt:lpstr>Identity Detection and Recognition</vt:lpstr>
      <vt:lpstr>Content</vt:lpstr>
      <vt:lpstr>Introduction</vt:lpstr>
      <vt:lpstr>Basic Face Recognition Process</vt:lpstr>
      <vt:lpstr>Architecture of face recognition</vt:lpstr>
      <vt:lpstr>PowerPoint Presentation</vt:lpstr>
      <vt:lpstr>PowerPoint Presentation</vt:lpstr>
      <vt:lpstr>PowerPoint Presentation</vt:lpstr>
      <vt:lpstr>Model Realization</vt:lpstr>
      <vt:lpstr>Face Dataset Sampling</vt:lpstr>
      <vt:lpstr>Evolution of CNN layers</vt:lpstr>
      <vt:lpstr>CNN and Sub-layers</vt:lpstr>
      <vt:lpstr>Feature Extraction and Recognition</vt:lpstr>
      <vt:lpstr>Dataset</vt:lpstr>
      <vt:lpstr>PowerPoint Presentation</vt:lpstr>
      <vt:lpstr>Code:</vt:lpstr>
      <vt:lpstr>Recognize faces in Image</vt:lpstr>
      <vt:lpstr>Recognize faces in live video stream</vt:lpstr>
      <vt:lpstr>Recognize faces in video file</vt:lpstr>
      <vt:lpstr>PowerPoint Presentation</vt:lpstr>
      <vt:lpstr>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prashant dahat</dc:creator>
  <cp:lastModifiedBy>prashant dahat</cp:lastModifiedBy>
  <cp:revision>97</cp:revision>
  <dcterms:created xsi:type="dcterms:W3CDTF">2019-12-04T13:10:28Z</dcterms:created>
  <dcterms:modified xsi:type="dcterms:W3CDTF">2020-01-13T21:52:52Z</dcterms:modified>
</cp:coreProperties>
</file>